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7" r:id="rId10"/>
  </p:sldIdLst>
  <p:sldSz cx="9144000" cy="5143500" type="screen16x9"/>
  <p:notesSz cx="6858000" cy="9144000"/>
  <p:embeddedFontLst>
    <p:embeddedFont>
      <p:font typeface="Aparajita" panose="02020603050405020304" pitchFamily="18" charset="0"/>
      <p:regular r:id="rId12"/>
      <p:bold r:id="rId13"/>
      <p:italic r:id="rId14"/>
      <p:boldItalic r:id="rId15"/>
    </p:embeddedFont>
    <p:embeddedFont>
      <p:font typeface="Google Sans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66"/>
    <a:srgbClr val="009894"/>
    <a:srgbClr val="05BDAB"/>
    <a:srgbClr val="009999"/>
    <a:srgbClr val="33CCCC"/>
    <a:srgbClr val="00F66F"/>
    <a:srgbClr val="FA5A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34" autoAdjust="0"/>
    <p:restoredTop sz="94660"/>
  </p:normalViewPr>
  <p:slideViewPr>
    <p:cSldViewPr snapToGrid="0">
      <p:cViewPr>
        <p:scale>
          <a:sx n="100" d="100"/>
          <a:sy n="100" d="100"/>
        </p:scale>
        <p:origin x="1248" y="40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b357bd68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b357bd68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b357bd68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b357bd68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b357bd68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b357bd68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6b357bd68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6b357bd68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b357bd68a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b357bd68a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b357bd68a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6b357bd68a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5F1EF57E-84D4-74FC-36B8-42388DD2E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b357bd68a_0_35:notes">
            <a:extLst>
              <a:ext uri="{FF2B5EF4-FFF2-40B4-BE49-F238E27FC236}">
                <a16:creationId xmlns:a16="http://schemas.microsoft.com/office/drawing/2014/main" id="{F4ADC7D7-FA93-90FB-9F58-0CE34FAABB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b357bd68a_0_35:notes">
            <a:extLst>
              <a:ext uri="{FF2B5EF4-FFF2-40B4-BE49-F238E27FC236}">
                <a16:creationId xmlns:a16="http://schemas.microsoft.com/office/drawing/2014/main" id="{69E5D867-ABD1-E376-AB84-00C8A7BB18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905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E439C527-2129-EE44-4408-397DDB79D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b357bd68a_0_35:notes">
            <a:extLst>
              <a:ext uri="{FF2B5EF4-FFF2-40B4-BE49-F238E27FC236}">
                <a16:creationId xmlns:a16="http://schemas.microsoft.com/office/drawing/2014/main" id="{871F33E6-A2E5-5981-5B9C-23E7FE625B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b357bd68a_0_35:notes">
            <a:extLst>
              <a:ext uri="{FF2B5EF4-FFF2-40B4-BE49-F238E27FC236}">
                <a16:creationId xmlns:a16="http://schemas.microsoft.com/office/drawing/2014/main" id="{7CBA9224-2F36-AA7C-DC14-95D89FD6E7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5214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362307" y="1614553"/>
            <a:ext cx="4709025" cy="7865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accent4">
                  <a:lumMod val="75000"/>
                </a:schemeClr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 flipH="1">
            <a:off x="9956799" y="2834125"/>
            <a:ext cx="999066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.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EB0A2E-0AE8-FF9F-035F-91ACBD3C9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510540"/>
            <a:ext cx="9479280" cy="56540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10854266" y="2740531"/>
            <a:ext cx="534974" cy="457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.</a:t>
            </a:r>
            <a:endParaRPr dirty="0"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10126133" y="4138262"/>
            <a:ext cx="262467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Hi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EBCFA8-F5BF-DD59-3101-8056631E3E9C}"/>
              </a:ext>
            </a:extLst>
          </p:cNvPr>
          <p:cNvSpPr txBox="1"/>
          <p:nvPr/>
        </p:nvSpPr>
        <p:spPr>
          <a:xfrm>
            <a:off x="83820" y="552583"/>
            <a:ext cx="88132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MindFlayer</a:t>
            </a:r>
            <a:r>
              <a:rPr lang="en-US" dirty="0"/>
              <a:t> </a:t>
            </a:r>
            <a:r>
              <a:rPr lang="en-US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is a cloud-native, AI-powered test intelligence platform that uses Large Language Models to autonomously plan, generate, and validate API test cases from user stories and functional requirements.</a:t>
            </a:r>
          </a:p>
          <a:p>
            <a:r>
              <a:rPr lang="en-US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Unlike traditional LLM-based tools, </a:t>
            </a:r>
            <a:r>
              <a:rPr lang="en-US" dirty="0" err="1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MindFlayer</a:t>
            </a:r>
            <a:r>
              <a:rPr lang="en-US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understands application context, identifies coverage gaps, and generates only missing, executable test cases, ensuring high test coverage with minimal manual effort.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55A60-21DD-BD9A-6938-735C14015250}"/>
              </a:ext>
            </a:extLst>
          </p:cNvPr>
          <p:cNvSpPr txBox="1"/>
          <p:nvPr/>
        </p:nvSpPr>
        <p:spPr>
          <a:xfrm>
            <a:off x="83820" y="2013844"/>
            <a:ext cx="9113520" cy="2471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 err="1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MindFlayer</a:t>
            </a:r>
            <a:r>
              <a:rPr lang="en-US" sz="1300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– </a:t>
            </a:r>
            <a:r>
              <a:rPr lang="en-US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Bringing </a:t>
            </a:r>
            <a:r>
              <a:rPr lang="en-US" b="1" dirty="0" err="1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intelligent,context</a:t>
            </a:r>
            <a:r>
              <a:rPr lang="en-US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-aware test coverage to every API using autonomous LLM agents.</a:t>
            </a:r>
          </a:p>
          <a:p>
            <a:endParaRPr lang="en-GB" sz="1300" b="1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300" b="1" dirty="0" err="1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ReqSense</a:t>
            </a:r>
            <a:r>
              <a:rPr lang="en-GB" sz="1300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- </a:t>
            </a: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Analyzes user stories and API specifications to extract endpoints, constraints, and functional intent automatically</a:t>
            </a:r>
            <a:r>
              <a:rPr lang="en-US" sz="1300" dirty="0"/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300" b="1" dirty="0" err="1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ContextForge</a:t>
            </a:r>
            <a:r>
              <a:rPr lang="en-GB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- </a:t>
            </a: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Builds a complete system context by authentication rules, and existing test knowledge.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300" b="1" dirty="0" err="1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TestPlanner</a:t>
            </a:r>
            <a:r>
              <a:rPr lang="en-GB" sz="1300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AI</a:t>
            </a:r>
            <a:r>
              <a:rPr lang="en-GB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- </a:t>
            </a: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Generates executable, production-ready API test code only for uncovered scenarios.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300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Validator Core - </a:t>
            </a: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Verifies logical correctness and ensures complete, consistent test coverage.</a:t>
            </a:r>
            <a:endParaRPr lang="en-GB" sz="13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300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Orchestrator - </a:t>
            </a: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Coordinates all agents to deliver optimized, context-aware test automation.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 flipH="1">
            <a:off x="9846732" y="2173629"/>
            <a:ext cx="1083733" cy="623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/>
              <a:t>hi</a:t>
            </a:r>
            <a:endParaRPr sz="1100"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 flipH="1">
            <a:off x="10642599" y="2834125"/>
            <a:ext cx="745066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50" dirty="0"/>
              <a:t>hello</a:t>
            </a:r>
            <a:endParaRPr sz="1050" dirty="0"/>
          </a:p>
        </p:txBody>
      </p:sp>
      <p:sp>
        <p:nvSpPr>
          <p:cNvPr id="2" name="Rectangles 11">
            <a:extLst>
              <a:ext uri="{FF2B5EF4-FFF2-40B4-BE49-F238E27FC236}">
                <a16:creationId xmlns:a16="http://schemas.microsoft.com/office/drawing/2014/main" id="{39FC662A-FF11-4F41-F7A3-8D843BD7BCFC}"/>
              </a:ext>
            </a:extLst>
          </p:cNvPr>
          <p:cNvSpPr/>
          <p:nvPr/>
        </p:nvSpPr>
        <p:spPr>
          <a:xfrm>
            <a:off x="210141" y="475719"/>
            <a:ext cx="4789725" cy="1545510"/>
          </a:xfrm>
          <a:prstGeom prst="rect">
            <a:avLst/>
          </a:prstGeom>
          <a:ln>
            <a:solidFill>
              <a:srgbClr val="05BD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030628-5D5A-7F86-0A60-46001FCE4614}"/>
              </a:ext>
            </a:extLst>
          </p:cNvPr>
          <p:cNvSpPr txBox="1"/>
          <p:nvPr/>
        </p:nvSpPr>
        <p:spPr>
          <a:xfrm>
            <a:off x="222250" y="561014"/>
            <a:ext cx="175400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500" b="1" dirty="0">
                <a:solidFill>
                  <a:srgbClr val="006666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Problem Context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21D9336E-19A0-AEA3-F527-59D2DD3698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537" y="928622"/>
            <a:ext cx="4670931" cy="10926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Software teams lack </a:t>
            </a:r>
            <a:r>
              <a:rPr lang="en-US" sz="1300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intelligent, context-aware test automation</a:t>
            </a: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that understands system behavior and existing test coverage</a:t>
            </a:r>
            <a:r>
              <a:rPr lang="en-US" sz="1300" dirty="0"/>
              <a:t>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current LLM tools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generate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generic or duplicate tests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without knowing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what is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truly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missing.</a:t>
            </a:r>
          </a:p>
        </p:txBody>
      </p:sp>
      <p:sp>
        <p:nvSpPr>
          <p:cNvPr id="10" name="Rectangles 11">
            <a:extLst>
              <a:ext uri="{FF2B5EF4-FFF2-40B4-BE49-F238E27FC236}">
                <a16:creationId xmlns:a16="http://schemas.microsoft.com/office/drawing/2014/main" id="{6DEB374C-06DE-F10F-B0EE-10FF9D74418D}"/>
              </a:ext>
            </a:extLst>
          </p:cNvPr>
          <p:cNvSpPr/>
          <p:nvPr/>
        </p:nvSpPr>
        <p:spPr>
          <a:xfrm>
            <a:off x="210142" y="2106524"/>
            <a:ext cx="4789724" cy="2666032"/>
          </a:xfrm>
          <a:prstGeom prst="rect">
            <a:avLst/>
          </a:prstGeom>
          <a:ln>
            <a:solidFill>
              <a:srgbClr val="05BD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s 11">
            <a:extLst>
              <a:ext uri="{FF2B5EF4-FFF2-40B4-BE49-F238E27FC236}">
                <a16:creationId xmlns:a16="http://schemas.microsoft.com/office/drawing/2014/main" id="{3AF0336F-2AF0-9A15-7C97-2A62718B3410}"/>
              </a:ext>
            </a:extLst>
          </p:cNvPr>
          <p:cNvSpPr/>
          <p:nvPr/>
        </p:nvSpPr>
        <p:spPr>
          <a:xfrm>
            <a:off x="5105400" y="460987"/>
            <a:ext cx="3891838" cy="4311569"/>
          </a:xfrm>
          <a:prstGeom prst="rect">
            <a:avLst/>
          </a:prstGeom>
          <a:ln>
            <a:solidFill>
              <a:srgbClr val="05BDAB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7D718-8530-CC76-684B-F9EF73DFBC15}"/>
              </a:ext>
            </a:extLst>
          </p:cNvPr>
          <p:cNvSpPr txBox="1"/>
          <p:nvPr/>
        </p:nvSpPr>
        <p:spPr>
          <a:xfrm>
            <a:off x="222250" y="2123450"/>
            <a:ext cx="323999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500" b="1" dirty="0">
                <a:solidFill>
                  <a:srgbClr val="006666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How </a:t>
            </a:r>
            <a:r>
              <a:rPr lang="en-IN" sz="1500" b="1" dirty="0" err="1">
                <a:solidFill>
                  <a:srgbClr val="006666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MindFlayer</a:t>
            </a:r>
            <a:r>
              <a:rPr lang="en-IN" sz="1500" b="1" dirty="0">
                <a:solidFill>
                  <a:srgbClr val="006666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Bridges The Gap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950125-62C9-EEB5-689A-BC13C634AC0F}"/>
              </a:ext>
            </a:extLst>
          </p:cNvPr>
          <p:cNvSpPr txBox="1"/>
          <p:nvPr/>
        </p:nvSpPr>
        <p:spPr>
          <a:xfrm>
            <a:off x="5167629" y="722596"/>
            <a:ext cx="37068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b="1" dirty="0">
                <a:solidFill>
                  <a:srgbClr val="006666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Why </a:t>
            </a:r>
            <a:r>
              <a:rPr lang="en-GB" sz="1500" b="1" dirty="0" err="1">
                <a:solidFill>
                  <a:srgbClr val="006666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MindFlayer</a:t>
            </a:r>
            <a:r>
              <a:rPr lang="en-GB" sz="1500" b="1" dirty="0">
                <a:solidFill>
                  <a:srgbClr val="006666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is Uniquely Powerful</a:t>
            </a:r>
            <a:endParaRPr lang="en-IN" sz="1500" b="1" dirty="0">
              <a:solidFill>
                <a:srgbClr val="006666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38468A65-3C14-F3DF-3F16-5CFB8EF6A0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536" y="2450900"/>
            <a:ext cx="4730329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3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Uses autonomous LLM agents to deliver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context-aware test</a:t>
            </a:r>
            <a:r>
              <a:rPr kumimoji="0" lang="en-US" altLang="en-US" sz="13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intelligence without hardcoded static templates.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Combines requirements, system context, and existing tests to understand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real-world API behavior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Generates only missing, executable tests, reducing redundancy and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lowering maintenance effort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Separates test planning from test generation, enabling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smarter decisions over blind code output.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Agents operate independently, ensuring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scalable, adaptable,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enterprise-ready automation.</a:t>
            </a:r>
          </a:p>
        </p:txBody>
      </p:sp>
      <p:sp>
        <p:nvSpPr>
          <p:cNvPr id="19" name="Rectangle 7">
            <a:extLst>
              <a:ext uri="{FF2B5EF4-FFF2-40B4-BE49-F238E27FC236}">
                <a16:creationId xmlns:a16="http://schemas.microsoft.com/office/drawing/2014/main" id="{FF31F046-6BF9-0642-5EA0-E3470D7F15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27543" y="1172781"/>
            <a:ext cx="3629531" cy="3313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just" eaLnBrk="0" fontAlgn="base" hangingPunct="0">
              <a:spcBef>
                <a:spcPct val="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ü"/>
            </a:pPr>
            <a:r>
              <a:rPr lang="en-US" b="1" dirty="0"/>
              <a:t>Agentic AI Architecture</a:t>
            </a:r>
            <a:r>
              <a:rPr lang="en-US" dirty="0"/>
              <a:t> –Modular LLM agents handling planning, generation, and validation.</a:t>
            </a: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ü"/>
            </a:pPr>
            <a:r>
              <a:rPr lang="en-US" b="1" dirty="0"/>
              <a:t>Context Awareness</a:t>
            </a:r>
            <a:r>
              <a:rPr lang="en-US" dirty="0"/>
              <a:t> – Understands system behavior, dependencies, and existing test coverage.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ü"/>
            </a:pPr>
            <a:r>
              <a:rPr lang="en-US" b="1" dirty="0"/>
              <a:t>Plan-Before-Generate</a:t>
            </a:r>
            <a:r>
              <a:rPr lang="en-US" dirty="0"/>
              <a:t>    –    Decides required tests before writing any test code.</a:t>
            </a: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ü"/>
            </a:pPr>
            <a:r>
              <a:rPr lang="en-US" b="1" dirty="0"/>
              <a:t>Executable Intelligence </a:t>
            </a:r>
            <a:r>
              <a:rPr lang="en-US" dirty="0"/>
              <a:t>– Outputs ready-to-run </a:t>
            </a:r>
            <a:r>
              <a:rPr lang="en-US" dirty="0" err="1"/>
              <a:t>PyTest</a:t>
            </a:r>
            <a:r>
              <a:rPr lang="en-US" dirty="0"/>
              <a:t> or Postman test cases.</a:t>
            </a: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ü"/>
            </a:pPr>
            <a:r>
              <a:rPr lang="en-US" b="1" dirty="0"/>
              <a:t>Enterprise Scalability</a:t>
            </a:r>
            <a:r>
              <a:rPr lang="en-US" dirty="0"/>
              <a:t> –Designed for CI/CD pipelines and real-world systems.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ctrTitle"/>
          </p:nvPr>
        </p:nvSpPr>
        <p:spPr>
          <a:xfrm>
            <a:off x="7272866" y="744575"/>
            <a:ext cx="1559441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00" dirty="0"/>
              <a:t>.</a:t>
            </a:r>
            <a:endParaRPr sz="900" dirty="0"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8754532" y="2834125"/>
            <a:ext cx="389468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800" dirty="0"/>
              <a:t>,</a:t>
            </a:r>
            <a:endParaRPr sz="800" dirty="0"/>
          </a:p>
        </p:txBody>
      </p:sp>
      <p:sp>
        <p:nvSpPr>
          <p:cNvPr id="81" name="Google Shape;81;p16"/>
          <p:cNvSpPr txBox="1"/>
          <p:nvPr/>
        </p:nvSpPr>
        <p:spPr>
          <a:xfrm>
            <a:off x="311692" y="434340"/>
            <a:ext cx="3841207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1600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Key Capabilities of </a:t>
            </a:r>
            <a:r>
              <a:rPr lang="en-IN" sz="1600" b="1" dirty="0" err="1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MindFlayer</a:t>
            </a:r>
            <a:r>
              <a:rPr lang="en-GB" sz="1600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sym typeface="Google Sans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FF3365E-EC39-18ED-942D-CB1CAFEE9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380" y="1020884"/>
            <a:ext cx="8950620" cy="33752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Context-Aware Test Intelligence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Automatically builds system context from API requirements, including endpoints, authentication rules, and dependencies.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Intelligent Test Planning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Determines which test cases should exist before generating any code. Plans positive, negative, authentication, dependency, and edge-case scenarios logically.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Duplicate-Free Test Generation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lang="en-US" altLang="en-US" sz="13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Compares planned tests with existing test cases. Generates only missing tests, eliminating redundancy and maintenance overhead.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LLM-Driven Executable Test Code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Uses Large Language Models to generate ready-to-run test code. Supports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PyTest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and Postman collections for immediate execution.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40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Coverage Gap Detection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Identifies uncovered scenarios such as missing auth checks or token expiry cases. Ensures systematic and complete API test coverage.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11700" y="131816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"/>
          </p:nvPr>
        </p:nvSpPr>
        <p:spPr>
          <a:xfrm>
            <a:off x="159300" y="2749458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7FAD05-91FF-3151-8ECE-113F172C6A05}"/>
              </a:ext>
            </a:extLst>
          </p:cNvPr>
          <p:cNvSpPr txBox="1"/>
          <p:nvPr/>
        </p:nvSpPr>
        <p:spPr>
          <a:xfrm>
            <a:off x="2261570" y="793087"/>
            <a:ext cx="4620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1" dirty="0" err="1">
                <a:latin typeface="Google Sans"/>
                <a:ea typeface="Google Sans"/>
                <a:cs typeface="Google Sans"/>
                <a:sym typeface="Google Sans"/>
              </a:rPr>
              <a:t>MindFlayer</a:t>
            </a: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 Process Flow Diagram</a:t>
            </a:r>
            <a:endParaRPr lang="en-IN" sz="1800" dirty="0"/>
          </a:p>
        </p:txBody>
      </p:sp>
      <p:sp>
        <p:nvSpPr>
          <p:cNvPr id="4" name="AutoShape 2" descr="Generated image">
            <a:extLst>
              <a:ext uri="{FF2B5EF4-FFF2-40B4-BE49-F238E27FC236}">
                <a16:creationId xmlns:a16="http://schemas.microsoft.com/office/drawing/2014/main" id="{BEA9A684-9EA1-0487-8E20-ECA8B82237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67200" y="233468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591380-CADF-6A44-1B81-7EC5D989C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21173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6988EF-09E0-DEEA-74CD-2FCE549EE705}"/>
              </a:ext>
            </a:extLst>
          </p:cNvPr>
          <p:cNvSpPr txBox="1"/>
          <p:nvPr/>
        </p:nvSpPr>
        <p:spPr>
          <a:xfrm>
            <a:off x="2286000" y="2312256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/>
              <a:t>erprise</a:t>
            </a:r>
            <a:r>
              <a:rPr lang="en-US" b="1" dirty="0"/>
              <a:t> Scalability</a:t>
            </a:r>
            <a:r>
              <a:rPr lang="en-US" dirty="0"/>
              <a:t> – Designed for CI/CD pipelines and real-world systems.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A87A7F-8337-95FB-5D7B-B099F6622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21173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66FDEF-8CDB-08E0-8FBC-489F0ACFD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6" y="0"/>
            <a:ext cx="905933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919D9E0E-A730-447E-11FC-B2A6E3B03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>
            <a:extLst>
              <a:ext uri="{FF2B5EF4-FFF2-40B4-BE49-F238E27FC236}">
                <a16:creationId xmlns:a16="http://schemas.microsoft.com/office/drawing/2014/main" id="{9AB2D2C0-EB21-7ACE-9889-B9E0EE439D3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272866" y="744575"/>
            <a:ext cx="1559441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00" dirty="0"/>
              <a:t>.</a:t>
            </a:r>
            <a:endParaRPr sz="900" dirty="0"/>
          </a:p>
        </p:txBody>
      </p:sp>
      <p:sp>
        <p:nvSpPr>
          <p:cNvPr id="79" name="Google Shape;79;p16">
            <a:extLst>
              <a:ext uri="{FF2B5EF4-FFF2-40B4-BE49-F238E27FC236}">
                <a16:creationId xmlns:a16="http://schemas.microsoft.com/office/drawing/2014/main" id="{1E506C59-FD56-4EA5-C3E6-5A8991E7CCB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754532" y="2834125"/>
            <a:ext cx="389468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800" dirty="0"/>
              <a:t>,</a:t>
            </a:r>
            <a:endParaRPr sz="800" dirty="0"/>
          </a:p>
        </p:txBody>
      </p:sp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AECDA0A1-D948-1D25-788C-BFDD0EF768AC}"/>
              </a:ext>
            </a:extLst>
          </p:cNvPr>
          <p:cNvSpPr txBox="1"/>
          <p:nvPr/>
        </p:nvSpPr>
        <p:spPr>
          <a:xfrm>
            <a:off x="311692" y="434340"/>
            <a:ext cx="3841207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1600" b="1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Impact &amp; Real-World Use Cases</a:t>
            </a:r>
            <a:endParaRPr lang="en-GB" sz="1600" b="1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Google Sans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AA7C43A-91E3-DCD9-74C4-F7AEB3A1A9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692" y="1018774"/>
            <a:ext cx="8950620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</a:t>
            </a:r>
            <a:r>
              <a:rPr lang="en-US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Impact :</a:t>
            </a:r>
          </a:p>
          <a:p>
            <a:endParaRPr lang="en-US" sz="1200" dirty="0"/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Reduces manual API test creation and maintenance effort</a:t>
            </a:r>
          </a:p>
          <a:p>
            <a:pPr lvl="1"/>
            <a:endParaRPr lang="en-US" sz="13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Improves test coverage and software reliability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endParaRPr lang="en-US" sz="13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Accelerates CI/CD pipelines and release cycles</a:t>
            </a:r>
          </a:p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400"/>
              </a:spcAft>
              <a:buClrTx/>
              <a:buSzTx/>
              <a:tabLst/>
            </a:pP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08BF05-F359-E83A-97A6-AEB0BEB51528}"/>
              </a:ext>
            </a:extLst>
          </p:cNvPr>
          <p:cNvSpPr txBox="1"/>
          <p:nvPr/>
        </p:nvSpPr>
        <p:spPr>
          <a:xfrm>
            <a:off x="311692" y="2640330"/>
            <a:ext cx="550926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Use Cases :</a:t>
            </a:r>
          </a:p>
          <a:p>
            <a:pPr>
              <a:buNone/>
            </a:pPr>
            <a:endParaRPr lang="en-US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Enterprise backend API testing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3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Microservices-based systems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3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Regression testing in CI/CD pipelines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3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SaaS product quality assurance teams</a:t>
            </a:r>
          </a:p>
        </p:txBody>
      </p:sp>
    </p:spTree>
    <p:extLst>
      <p:ext uri="{BB962C8B-B14F-4D97-AF65-F5344CB8AC3E}">
        <p14:creationId xmlns:p14="http://schemas.microsoft.com/office/powerpoint/2010/main" val="4133965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41A9462D-4759-BAAA-DCB4-ACB8D393A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>
            <a:extLst>
              <a:ext uri="{FF2B5EF4-FFF2-40B4-BE49-F238E27FC236}">
                <a16:creationId xmlns:a16="http://schemas.microsoft.com/office/drawing/2014/main" id="{4EBF7007-2223-24AF-439A-F81E90D6CD2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272866" y="744575"/>
            <a:ext cx="1559441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00" dirty="0"/>
              <a:t>.</a:t>
            </a:r>
            <a:endParaRPr sz="900" dirty="0"/>
          </a:p>
        </p:txBody>
      </p:sp>
      <p:sp>
        <p:nvSpPr>
          <p:cNvPr id="79" name="Google Shape;79;p16">
            <a:extLst>
              <a:ext uri="{FF2B5EF4-FFF2-40B4-BE49-F238E27FC236}">
                <a16:creationId xmlns:a16="http://schemas.microsoft.com/office/drawing/2014/main" id="{0AE5EDB7-F365-519E-5A2B-59AD17E622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754532" y="2834125"/>
            <a:ext cx="389468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800" dirty="0"/>
              <a:t>,</a:t>
            </a:r>
            <a:endParaRPr sz="800" dirty="0"/>
          </a:p>
        </p:txBody>
      </p:sp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CE49F6AF-E678-4EEF-66AA-4EB774C1D6A8}"/>
              </a:ext>
            </a:extLst>
          </p:cNvPr>
          <p:cNvSpPr txBox="1"/>
          <p:nvPr/>
        </p:nvSpPr>
        <p:spPr>
          <a:xfrm>
            <a:off x="167640" y="434340"/>
            <a:ext cx="3985259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1600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Scalability &amp; Deployment Strategy</a:t>
            </a:r>
            <a:endParaRPr lang="en-GB" sz="1600" b="1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  <a:sym typeface="Google Sans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C500DA4-46B0-4947-158B-FA8169763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680" y="3824511"/>
            <a:ext cx="9262312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373A291-BA2C-4C5D-BDC3-ACD1B85A61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" y="1162171"/>
            <a:ext cx="8976360" cy="1892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sz="13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Deployed as a </a:t>
            </a:r>
            <a:r>
              <a:rPr lang="en-US" sz="1300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cloud-native service on Microsoft Azure.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endParaRPr lang="en-US" sz="1300" b="1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Uses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Azure OpenAI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for scalable LLM inference.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Stateless services enable horizontal scaling.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Designed for seamless integration with CI/CD pipelines.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Supports enterprise-scale API ecosystems.</a:t>
            </a:r>
          </a:p>
        </p:txBody>
      </p:sp>
    </p:spTree>
    <p:extLst>
      <p:ext uri="{BB962C8B-B14F-4D97-AF65-F5344CB8AC3E}">
        <p14:creationId xmlns:p14="http://schemas.microsoft.com/office/powerpoint/2010/main" val="45538546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590</Words>
  <Application>Microsoft Office PowerPoint</Application>
  <PresentationFormat>On-screen Show (16:9)</PresentationFormat>
  <Paragraphs>71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Google Sans</vt:lpstr>
      <vt:lpstr>Wingdings</vt:lpstr>
      <vt:lpstr>Aparajita</vt:lpstr>
      <vt:lpstr>Simple Light</vt:lpstr>
      <vt:lpstr>PowerPoint Presentation</vt:lpstr>
      <vt:lpstr>.</vt:lpstr>
      <vt:lpstr>hi</vt:lpstr>
      <vt:lpstr>.</vt:lpstr>
      <vt:lpstr>PowerPoint Presentation</vt:lpstr>
      <vt:lpstr>PowerPoint Presentation</vt:lpstr>
      <vt:lpstr>PowerPoint Presentation</vt:lpstr>
      <vt:lpstr>.</vt:lpstr>
      <vt:lpstr>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Vishvaa</dc:creator>
  <cp:lastModifiedBy>Geethanjali V N</cp:lastModifiedBy>
  <cp:revision>8</cp:revision>
  <cp:lastPrinted>2026-01-04T05:47:46Z</cp:lastPrinted>
  <dcterms:modified xsi:type="dcterms:W3CDTF">2026-01-07T14:29:58Z</dcterms:modified>
</cp:coreProperties>
</file>